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64" r:id="rId19"/>
  </p:sldIdLst>
  <p:sldSz cx="9144000" cy="5143500" type="screen16x9"/>
  <p:notesSz cx="6858000" cy="9144000"/>
  <p:embeddedFontLst>
    <p:embeddedFont>
      <p:font typeface="Average" panose="020B0604020202020204" charset="0"/>
      <p:regular r:id="rId21"/>
    </p:embeddedFont>
    <p:embeddedFont>
      <p:font typeface="Oswald" panose="00000500000000000000" pitchFamily="2" charset="0"/>
      <p:regular r:id="rId22"/>
      <p:bold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C78B416-8DD7-4BB6-8609-EC279E203F04}" v="18" dt="2022-08-14T23:26:50.25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9" d="100"/>
          <a:sy n="139" d="100"/>
        </p:scale>
        <p:origin x="804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w Zazueta" userId="d7673e56d9b8436f" providerId="LiveId" clId="{CC78B416-8DD7-4BB6-8609-EC279E203F04}"/>
    <pc:docChg chg="custSel modSld">
      <pc:chgData name="Andrew Zazueta" userId="d7673e56d9b8436f" providerId="LiveId" clId="{CC78B416-8DD7-4BB6-8609-EC279E203F04}" dt="2022-08-14T23:26:50.257" v="31"/>
      <pc:docMkLst>
        <pc:docMk/>
      </pc:docMkLst>
      <pc:sldChg chg="modSp mod modAnim">
        <pc:chgData name="Andrew Zazueta" userId="d7673e56d9b8436f" providerId="LiveId" clId="{CC78B416-8DD7-4BB6-8609-EC279E203F04}" dt="2022-08-14T23:26:17.278" v="23"/>
        <pc:sldMkLst>
          <pc:docMk/>
          <pc:sldMk cId="0" sldId="256"/>
        </pc:sldMkLst>
        <pc:picChg chg="mod">
          <ac:chgData name="Andrew Zazueta" userId="d7673e56d9b8436f" providerId="LiveId" clId="{CC78B416-8DD7-4BB6-8609-EC279E203F04}" dt="2022-08-14T22:59:19.703" v="4" actId="1076"/>
          <ac:picMkLst>
            <pc:docMk/>
            <pc:sldMk cId="0" sldId="256"/>
            <ac:picMk id="2" creationId="{B7A1E2C7-245F-2F1D-F4FB-63DF72F0B823}"/>
          </ac:picMkLst>
        </pc:picChg>
      </pc:sldChg>
      <pc:sldChg chg="modSp mod modAnim">
        <pc:chgData name="Andrew Zazueta" userId="d7673e56d9b8436f" providerId="LiveId" clId="{CC78B416-8DD7-4BB6-8609-EC279E203F04}" dt="2022-08-14T23:26:23.521" v="24"/>
        <pc:sldMkLst>
          <pc:docMk/>
          <pc:sldMk cId="0" sldId="257"/>
        </pc:sldMkLst>
        <pc:spChg chg="mod">
          <ac:chgData name="Andrew Zazueta" userId="d7673e56d9b8436f" providerId="LiveId" clId="{CC78B416-8DD7-4BB6-8609-EC279E203F04}" dt="2022-08-14T22:59:11.467" v="0" actId="27636"/>
          <ac:spMkLst>
            <pc:docMk/>
            <pc:sldMk cId="0" sldId="257"/>
            <ac:spMk id="66" creationId="{00000000-0000-0000-0000-000000000000}"/>
          </ac:spMkLst>
        </pc:spChg>
        <pc:picChg chg="mod">
          <ac:chgData name="Andrew Zazueta" userId="d7673e56d9b8436f" providerId="LiveId" clId="{CC78B416-8DD7-4BB6-8609-EC279E203F04}" dt="2022-08-14T23:02:02.676" v="6" actId="1076"/>
          <ac:picMkLst>
            <pc:docMk/>
            <pc:sldMk cId="0" sldId="257"/>
            <ac:picMk id="2" creationId="{D891B2DF-58BF-BB05-A109-5F4D90F6DD46}"/>
          </ac:picMkLst>
        </pc:picChg>
      </pc:sldChg>
      <pc:sldChg chg="modSp mod modAnim">
        <pc:chgData name="Andrew Zazueta" userId="d7673e56d9b8436f" providerId="LiveId" clId="{CC78B416-8DD7-4BB6-8609-EC279E203F04}" dt="2022-08-14T23:26:29.183" v="25"/>
        <pc:sldMkLst>
          <pc:docMk/>
          <pc:sldMk cId="0" sldId="258"/>
        </pc:sldMkLst>
        <pc:picChg chg="mod">
          <ac:chgData name="Andrew Zazueta" userId="d7673e56d9b8436f" providerId="LiveId" clId="{CC78B416-8DD7-4BB6-8609-EC279E203F04}" dt="2022-08-14T23:06:47.265" v="8" actId="1076"/>
          <ac:picMkLst>
            <pc:docMk/>
            <pc:sldMk cId="0" sldId="258"/>
            <ac:picMk id="2" creationId="{B9C0F875-750D-0BC4-BB91-69506FEFE421}"/>
          </ac:picMkLst>
        </pc:picChg>
      </pc:sldChg>
      <pc:sldChg chg="modSp mod modAnim">
        <pc:chgData name="Andrew Zazueta" userId="d7673e56d9b8436f" providerId="LiveId" clId="{CC78B416-8DD7-4BB6-8609-EC279E203F04}" dt="2022-08-14T23:26:33.149" v="26"/>
        <pc:sldMkLst>
          <pc:docMk/>
          <pc:sldMk cId="0" sldId="259"/>
        </pc:sldMkLst>
        <pc:picChg chg="mod">
          <ac:chgData name="Andrew Zazueta" userId="d7673e56d9b8436f" providerId="LiveId" clId="{CC78B416-8DD7-4BB6-8609-EC279E203F04}" dt="2022-08-14T23:10:05.408" v="10" actId="1076"/>
          <ac:picMkLst>
            <pc:docMk/>
            <pc:sldMk cId="0" sldId="259"/>
            <ac:picMk id="2" creationId="{447F528B-3813-2DAD-A494-C7A306AD26D1}"/>
          </ac:picMkLst>
        </pc:picChg>
      </pc:sldChg>
      <pc:sldChg chg="modSp mod modAnim">
        <pc:chgData name="Andrew Zazueta" userId="d7673e56d9b8436f" providerId="LiveId" clId="{CC78B416-8DD7-4BB6-8609-EC279E203F04}" dt="2022-08-14T23:26:36.413" v="27"/>
        <pc:sldMkLst>
          <pc:docMk/>
          <pc:sldMk cId="0" sldId="260"/>
        </pc:sldMkLst>
        <pc:picChg chg="mod">
          <ac:chgData name="Andrew Zazueta" userId="d7673e56d9b8436f" providerId="LiveId" clId="{CC78B416-8DD7-4BB6-8609-EC279E203F04}" dt="2022-08-14T23:13:49.262" v="12" actId="1076"/>
          <ac:picMkLst>
            <pc:docMk/>
            <pc:sldMk cId="0" sldId="260"/>
            <ac:picMk id="2" creationId="{0F18F3F4-C620-8C99-E3DC-B76B3D5E87C0}"/>
          </ac:picMkLst>
        </pc:picChg>
      </pc:sldChg>
      <pc:sldChg chg="modSp mod modAnim">
        <pc:chgData name="Andrew Zazueta" userId="d7673e56d9b8436f" providerId="LiveId" clId="{CC78B416-8DD7-4BB6-8609-EC279E203F04}" dt="2022-08-14T23:26:40.168" v="28"/>
        <pc:sldMkLst>
          <pc:docMk/>
          <pc:sldMk cId="0" sldId="261"/>
        </pc:sldMkLst>
        <pc:picChg chg="mod">
          <ac:chgData name="Andrew Zazueta" userId="d7673e56d9b8436f" providerId="LiveId" clId="{CC78B416-8DD7-4BB6-8609-EC279E203F04}" dt="2022-08-14T23:16:05.476" v="15" actId="1076"/>
          <ac:picMkLst>
            <pc:docMk/>
            <pc:sldMk cId="0" sldId="261"/>
            <ac:picMk id="2" creationId="{7B30339D-2BB1-5D5E-F20E-453204C87E46}"/>
          </ac:picMkLst>
        </pc:picChg>
      </pc:sldChg>
      <pc:sldChg chg="modSp mod modAnim">
        <pc:chgData name="Andrew Zazueta" userId="d7673e56d9b8436f" providerId="LiveId" clId="{CC78B416-8DD7-4BB6-8609-EC279E203F04}" dt="2022-08-14T23:26:44.028" v="29"/>
        <pc:sldMkLst>
          <pc:docMk/>
          <pc:sldMk cId="0" sldId="262"/>
        </pc:sldMkLst>
        <pc:picChg chg="mod">
          <ac:chgData name="Andrew Zazueta" userId="d7673e56d9b8436f" providerId="LiveId" clId="{CC78B416-8DD7-4BB6-8609-EC279E203F04}" dt="2022-08-14T23:19:10.137" v="17" actId="1076"/>
          <ac:picMkLst>
            <pc:docMk/>
            <pc:sldMk cId="0" sldId="262"/>
            <ac:picMk id="2" creationId="{23CEF59C-EAA2-670A-96BB-FA2158ABDDB8}"/>
          </ac:picMkLst>
        </pc:picChg>
      </pc:sldChg>
      <pc:sldChg chg="modSp mod modAnim">
        <pc:chgData name="Andrew Zazueta" userId="d7673e56d9b8436f" providerId="LiveId" clId="{CC78B416-8DD7-4BB6-8609-EC279E203F04}" dt="2022-08-14T23:26:46.961" v="30"/>
        <pc:sldMkLst>
          <pc:docMk/>
          <pc:sldMk cId="0" sldId="263"/>
        </pc:sldMkLst>
        <pc:picChg chg="mod">
          <ac:chgData name="Andrew Zazueta" userId="d7673e56d9b8436f" providerId="LiveId" clId="{CC78B416-8DD7-4BB6-8609-EC279E203F04}" dt="2022-08-14T23:22:46.150" v="20" actId="1076"/>
          <ac:picMkLst>
            <pc:docMk/>
            <pc:sldMk cId="0" sldId="263"/>
            <ac:picMk id="2" creationId="{AA639D93-7AB5-8F87-6DA3-444A35D755D5}"/>
          </ac:picMkLst>
        </pc:picChg>
      </pc:sldChg>
      <pc:sldChg chg="modSp mod modAnim">
        <pc:chgData name="Andrew Zazueta" userId="d7673e56d9b8436f" providerId="LiveId" clId="{CC78B416-8DD7-4BB6-8609-EC279E203F04}" dt="2022-08-14T23:26:50.257" v="31"/>
        <pc:sldMkLst>
          <pc:docMk/>
          <pc:sldMk cId="0" sldId="264"/>
        </pc:sldMkLst>
        <pc:spChg chg="mod">
          <ac:chgData name="Andrew Zazueta" userId="d7673e56d9b8436f" providerId="LiveId" clId="{CC78B416-8DD7-4BB6-8609-EC279E203F04}" dt="2022-08-14T22:59:11.499" v="1" actId="27636"/>
          <ac:spMkLst>
            <pc:docMk/>
            <pc:sldMk cId="0" sldId="264"/>
            <ac:spMk id="112" creationId="{00000000-0000-0000-0000-000000000000}"/>
          </ac:spMkLst>
        </pc:spChg>
        <pc:picChg chg="mod">
          <ac:chgData name="Andrew Zazueta" userId="d7673e56d9b8436f" providerId="LiveId" clId="{CC78B416-8DD7-4BB6-8609-EC279E203F04}" dt="2022-08-14T23:23:28.373" v="22" actId="1076"/>
          <ac:picMkLst>
            <pc:docMk/>
            <pc:sldMk cId="0" sldId="264"/>
            <ac:picMk id="2" creationId="{326EC128-F83A-F513-7800-530B7F6B2B79}"/>
          </ac:picMkLst>
        </pc:picChg>
      </pc:sldChg>
    </pc:docChg>
  </pc:docChgLst>
</pc:chgInfo>
</file>

<file path=ppt/media/image1.png>
</file>

<file path=ppt/media/image12.png>
</file>

<file path=ppt/media/image15.png>
</file>

<file path=ppt/media/image2.png>
</file>

<file path=ppt/media/image3.jpg>
</file>

<file path=ppt/media/media1.m4a>
</file>

<file path=ppt/media/media10.m4a>
</file>

<file path=ppt/media/media11.m4a>
</file>

<file path=ppt/media/media13.m4a>
</file>

<file path=ppt/media/media15.m4a>
</file>

<file path=ppt/media/media16.m4a>
</file>

<file path=ppt/media/media17.m4a>
</file>

<file path=ppt/media/media18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444d8d060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1444d8d060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444d8d060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1444d8d060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444d8d060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444d8d060f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1444d8d060f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1444d8d060f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444d8d060f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444d8d060f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444d8d060f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444d8d060f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444d8d060f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444d8d060f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444d8d060f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444d8d060f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lat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image" Target="../media/image5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image" Target="../media/image6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1.png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1.png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4.emf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13.emf"/><Relationship Id="rId5" Type="http://schemas.openxmlformats.org/officeDocument/2006/relationships/image" Target="../media/image12.png"/><Relationship Id="rId4" Type="http://schemas.openxmlformats.org/officeDocument/2006/relationships/image" Target="../media/image11.emf"/><Relationship Id="rId9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6" Type="http://schemas.openxmlformats.org/officeDocument/2006/relationships/hyperlink" Target="mailto:azazueta@sandiego.edu" TargetMode="External"/><Relationship Id="rId5" Type="http://schemas.openxmlformats.org/officeDocument/2006/relationships/hyperlink" Target="mailto:leonardlittleton@sandiego.edu" TargetMode="External"/><Relationship Id="rId4" Type="http://schemas.openxmlformats.org/officeDocument/2006/relationships/notesSlide" Target="../notesSlides/notesSlide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.png"/><Relationship Id="rId5" Type="http://schemas.openxmlformats.org/officeDocument/2006/relationships/image" Target="../media/image3.jp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image" Target="../media/image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Predicting Woman, Infant, and Children Program Participant Churn</a:t>
            </a:r>
            <a:endParaRPr sz="3600"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University of San Diego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Leonard Littleton and Andrew Zazueta</a:t>
            </a:r>
            <a:endParaRPr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7A1E2C7-245F-2F1D-F4FB-63DF72F0B82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5896" y="4824525"/>
            <a:ext cx="318975" cy="3189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75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336F0-5DEC-A982-DCBA-72ED98704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Modeling – Logistic Regression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53C7A0-3EF6-6BF8-2ED5-7873535921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1" y="1152475"/>
            <a:ext cx="5229701" cy="3416400"/>
          </a:xfrm>
        </p:spPr>
        <p:txBody>
          <a:bodyPr/>
          <a:lstStyle/>
          <a:p>
            <a:r>
              <a:rPr lang="en-US" dirty="0"/>
              <a:t>Easily Interpretable and Simple</a:t>
            </a:r>
          </a:p>
          <a:p>
            <a:r>
              <a:rPr lang="en-US" dirty="0"/>
              <a:t>Model Performance</a:t>
            </a:r>
          </a:p>
          <a:p>
            <a:pPr lvl="1"/>
            <a:r>
              <a:rPr lang="en-US" dirty="0"/>
              <a:t>Accuracy – 89%</a:t>
            </a:r>
          </a:p>
          <a:p>
            <a:pPr lvl="1"/>
            <a:r>
              <a:rPr lang="en-US" dirty="0"/>
              <a:t>F1-Score Majority Class – 0.93</a:t>
            </a:r>
          </a:p>
          <a:p>
            <a:pPr lvl="1"/>
            <a:r>
              <a:rPr lang="en-US" dirty="0"/>
              <a:t>F1-Score Minority Class – 0.59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EF62B0-2522-1C35-37D2-856B598426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1402" y="1017725"/>
            <a:ext cx="2705100" cy="1381125"/>
          </a:xfrm>
          <a:prstGeom prst="rect">
            <a:avLst/>
          </a:prstGeom>
        </p:spPr>
      </p:pic>
      <p:pic>
        <p:nvPicPr>
          <p:cNvPr id="5" name="Modeling - LogReg">
            <a:hlinkClick r:id="" action="ppaction://media"/>
            <a:extLst>
              <a:ext uri="{FF2B5EF4-FFF2-40B4-BE49-F238E27FC236}">
                <a16:creationId xmlns:a16="http://schemas.microsoft.com/office/drawing/2014/main" id="{1CCE491F-E5A0-BEA6-47FE-F6240FC96E5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4817241"/>
            <a:ext cx="326259" cy="326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5589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469"/>
    </mc:Choice>
    <mc:Fallback>
      <p:transition spd="slow" advTm="334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46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336F0-5DEC-A982-DCBA-72ED98704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Modeling – Neural Net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53C7A0-3EF6-6BF8-2ED5-7873535921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1" y="1152475"/>
            <a:ext cx="5229701" cy="3416400"/>
          </a:xfrm>
        </p:spPr>
        <p:txBody>
          <a:bodyPr/>
          <a:lstStyle/>
          <a:p>
            <a:r>
              <a:rPr lang="en-US" dirty="0"/>
              <a:t>Ability to Learn Complicated Patterns</a:t>
            </a:r>
          </a:p>
          <a:p>
            <a:r>
              <a:rPr lang="en-US" dirty="0"/>
              <a:t>Model Performance</a:t>
            </a:r>
          </a:p>
          <a:p>
            <a:pPr lvl="1"/>
            <a:r>
              <a:rPr lang="en-US" dirty="0"/>
              <a:t>Accuracy – 89%</a:t>
            </a:r>
          </a:p>
          <a:p>
            <a:pPr lvl="1"/>
            <a:r>
              <a:rPr lang="en-US" dirty="0"/>
              <a:t>F1-Score Majority Class – 0.94</a:t>
            </a:r>
          </a:p>
          <a:p>
            <a:pPr lvl="1"/>
            <a:r>
              <a:rPr lang="en-US" dirty="0"/>
              <a:t>F1-Score Minority Class – 0.60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26B177-5B6D-220E-A774-C6CE775641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1402" y="1152475"/>
            <a:ext cx="2705100" cy="1381125"/>
          </a:xfrm>
          <a:prstGeom prst="rect">
            <a:avLst/>
          </a:prstGeom>
        </p:spPr>
      </p:pic>
      <p:pic>
        <p:nvPicPr>
          <p:cNvPr id="5" name="Modeling - Neural Net">
            <a:hlinkClick r:id="" action="ppaction://media"/>
            <a:extLst>
              <a:ext uri="{FF2B5EF4-FFF2-40B4-BE49-F238E27FC236}">
                <a16:creationId xmlns:a16="http://schemas.microsoft.com/office/drawing/2014/main" id="{1C1D396C-432A-9E81-BFF3-1FC5E4FADAD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4868441"/>
            <a:ext cx="311700" cy="268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0259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172"/>
    </mc:Choice>
    <mc:Fallback>
      <p:transition spd="slow" advTm="301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17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336F0-5DEC-A982-DCBA-72ED98704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Modeling - XGBoost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53C7A0-3EF6-6BF8-2ED5-7873535921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1" y="1152475"/>
            <a:ext cx="5229701" cy="3416400"/>
          </a:xfrm>
        </p:spPr>
        <p:txBody>
          <a:bodyPr/>
          <a:lstStyle/>
          <a:p>
            <a:r>
              <a:rPr lang="en-US" dirty="0"/>
              <a:t>Used to 20 most important features</a:t>
            </a:r>
          </a:p>
          <a:p>
            <a:r>
              <a:rPr lang="en-US" dirty="0"/>
              <a:t>Default Parameter Model Performance</a:t>
            </a:r>
          </a:p>
          <a:p>
            <a:pPr lvl="1"/>
            <a:r>
              <a:rPr lang="en-US" dirty="0"/>
              <a:t>Accuracy – 88%</a:t>
            </a:r>
          </a:p>
          <a:p>
            <a:pPr lvl="1"/>
            <a:r>
              <a:rPr lang="en-US" dirty="0"/>
              <a:t>F1-Score Majority Class – 0.93</a:t>
            </a:r>
          </a:p>
          <a:p>
            <a:pPr lvl="1"/>
            <a:r>
              <a:rPr lang="en-US" dirty="0"/>
              <a:t>F1-Score Minority Class – 0.58</a:t>
            </a:r>
          </a:p>
          <a:p>
            <a:r>
              <a:rPr lang="en-US" dirty="0"/>
              <a:t>Grid search used for hyperparameter tuning</a:t>
            </a:r>
          </a:p>
          <a:p>
            <a:r>
              <a:rPr lang="en-US" dirty="0"/>
              <a:t>Tuned Model Performance</a:t>
            </a:r>
          </a:p>
          <a:p>
            <a:pPr lvl="1"/>
            <a:r>
              <a:rPr lang="en-US" dirty="0"/>
              <a:t>Accuracy – 89%</a:t>
            </a:r>
          </a:p>
          <a:p>
            <a:pPr lvl="1"/>
            <a:r>
              <a:rPr lang="en-US" dirty="0"/>
              <a:t>F1-Score Majority Class – 0.94</a:t>
            </a:r>
          </a:p>
          <a:p>
            <a:pPr lvl="1"/>
            <a:r>
              <a:rPr lang="en-US" dirty="0"/>
              <a:t>F1-Score Minority Class – 0.60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1D1B02-AD7D-1EE2-2268-E44D4C40AB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1402" y="1017725"/>
            <a:ext cx="2705100" cy="13811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0E1C7A9-2A0C-13F3-FDAC-1AF19E9965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41402" y="2744650"/>
            <a:ext cx="2705100" cy="1381125"/>
          </a:xfrm>
          <a:prstGeom prst="rect">
            <a:avLst/>
          </a:prstGeom>
        </p:spPr>
      </p:pic>
      <p:pic>
        <p:nvPicPr>
          <p:cNvPr id="5" name="Modeling - XGBoost">
            <a:hlinkClick r:id="" action="ppaction://media"/>
            <a:extLst>
              <a:ext uri="{FF2B5EF4-FFF2-40B4-BE49-F238E27FC236}">
                <a16:creationId xmlns:a16="http://schemas.microsoft.com/office/drawing/2014/main" id="{804B8D6D-CE34-5E3D-6AA9-7657D7160A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4837867"/>
            <a:ext cx="305633" cy="305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2841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8068"/>
    </mc:Choice>
    <mc:Fallback>
      <p:transition spd="slow" advTm="680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06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336F0-5DEC-A982-DCBA-72ED98704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Modeling – Random Forest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53C7A0-3EF6-6BF8-2ED5-7873535921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1" y="1152475"/>
            <a:ext cx="5229701" cy="3416400"/>
          </a:xfrm>
        </p:spPr>
        <p:txBody>
          <a:bodyPr/>
          <a:lstStyle/>
          <a:p>
            <a:r>
              <a:rPr lang="en-US" dirty="0"/>
              <a:t>Easily Interpretable</a:t>
            </a:r>
          </a:p>
          <a:p>
            <a:r>
              <a:rPr lang="en-US" dirty="0"/>
              <a:t>Default Parameter Model Performance</a:t>
            </a:r>
          </a:p>
          <a:p>
            <a:pPr lvl="1"/>
            <a:r>
              <a:rPr lang="en-US" dirty="0"/>
              <a:t>Accuracy – 92%</a:t>
            </a:r>
          </a:p>
          <a:p>
            <a:pPr lvl="1"/>
            <a:r>
              <a:rPr lang="en-US" dirty="0"/>
              <a:t>F1-Score Majority Class – 0.96</a:t>
            </a:r>
          </a:p>
          <a:p>
            <a:pPr lvl="1"/>
            <a:r>
              <a:rPr lang="en-US" dirty="0"/>
              <a:t>F1-Score Minority Class – 0.68</a:t>
            </a:r>
          </a:p>
          <a:p>
            <a:r>
              <a:rPr lang="en-US" dirty="0"/>
              <a:t>Random search and Grid search used for hyperparameter tuning</a:t>
            </a:r>
          </a:p>
          <a:p>
            <a:r>
              <a:rPr lang="en-US" dirty="0"/>
              <a:t>Tuned Model Performance</a:t>
            </a:r>
          </a:p>
          <a:p>
            <a:pPr lvl="1"/>
            <a:r>
              <a:rPr lang="en-US" dirty="0"/>
              <a:t>Accuracy – 93%</a:t>
            </a:r>
          </a:p>
          <a:p>
            <a:pPr lvl="1"/>
            <a:r>
              <a:rPr lang="en-US" dirty="0"/>
              <a:t>F1-Score Majority Class – 0.96</a:t>
            </a:r>
          </a:p>
          <a:p>
            <a:pPr lvl="1"/>
            <a:r>
              <a:rPr lang="en-US" dirty="0"/>
              <a:t>F1-Score Minority Class – 0.70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A47CB5-F63F-53F9-18DD-380CF99985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1402" y="1152475"/>
            <a:ext cx="2705100" cy="13811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BBCAC71-C7AF-8FA6-090A-36680B272F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41402" y="2860675"/>
            <a:ext cx="2705100" cy="1381125"/>
          </a:xfrm>
          <a:prstGeom prst="rect">
            <a:avLst/>
          </a:prstGeom>
        </p:spPr>
      </p:pic>
      <p:pic>
        <p:nvPicPr>
          <p:cNvPr id="5" name="Modeling - Random Forest">
            <a:hlinkClick r:id="" action="ppaction://media"/>
            <a:extLst>
              <a:ext uri="{FF2B5EF4-FFF2-40B4-BE49-F238E27FC236}">
                <a16:creationId xmlns:a16="http://schemas.microsoft.com/office/drawing/2014/main" id="{8F5870AD-1956-15EA-D232-CE3BFBE20D1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4889118"/>
            <a:ext cx="254382" cy="254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0571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4036"/>
    </mc:Choice>
    <mc:Fallback>
      <p:transition spd="slow" advTm="740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03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7A4DE-3B3E-4337-1280-AEFA4E07F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Results - Evaluation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AECB602-9CB1-047A-293D-111D4813C3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293" y="1001761"/>
            <a:ext cx="2417750" cy="408382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6EC9928-1955-CD00-826A-DB0B931C13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69764" y="474281"/>
            <a:ext cx="2859217" cy="205920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832A930-705A-DC98-3E9E-71D8ED39DC4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80321" y="196229"/>
            <a:ext cx="3676650" cy="2286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C9563F7-E869-5460-B227-DAC40FB9CDD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65955" y="2741792"/>
            <a:ext cx="3676650" cy="21907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94A2AAE-ACE9-9061-44E5-3CEEB2BD30B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69765" y="3043675"/>
            <a:ext cx="2859216" cy="2057877"/>
          </a:xfrm>
          <a:prstGeom prst="rect">
            <a:avLst/>
          </a:prstGeom>
        </p:spPr>
      </p:pic>
      <p:pic>
        <p:nvPicPr>
          <p:cNvPr id="3" name="Results - Evaluation">
            <a:hlinkClick r:id="" action="ppaction://media"/>
            <a:extLst>
              <a:ext uri="{FF2B5EF4-FFF2-40B4-BE49-F238E27FC236}">
                <a16:creationId xmlns:a16="http://schemas.microsoft.com/office/drawing/2014/main" id="{58FC50CD-379A-9215-BE1C-8B8C77111F6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0" y="4873506"/>
            <a:ext cx="269994" cy="269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9123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332"/>
    </mc:Choice>
    <mc:Fallback>
      <p:transition spd="slow" advTm="623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33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63E99-022F-8822-C7F6-A6E043677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Results - Discussion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164F96-2A54-12C4-C287-56F2D918F5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End-to-end Data Science project to predict WIC Participant Churn</a:t>
            </a:r>
          </a:p>
          <a:p>
            <a:r>
              <a:rPr lang="en-US" dirty="0"/>
              <a:t>Data Gathering</a:t>
            </a:r>
          </a:p>
          <a:p>
            <a:r>
              <a:rPr lang="en-US" dirty="0"/>
              <a:t>Exploratory Data Analysis</a:t>
            </a:r>
          </a:p>
          <a:p>
            <a:r>
              <a:rPr lang="en-US" dirty="0"/>
              <a:t>Missing Data, Outliers, Data Quality</a:t>
            </a:r>
          </a:p>
          <a:p>
            <a:r>
              <a:rPr lang="en-US" dirty="0"/>
              <a:t>Feature Engineering</a:t>
            </a:r>
          </a:p>
          <a:p>
            <a:r>
              <a:rPr lang="en-US" dirty="0"/>
              <a:t>Modeling</a:t>
            </a:r>
          </a:p>
          <a:p>
            <a:r>
              <a:rPr lang="en-US" dirty="0"/>
              <a:t>Evaluation</a:t>
            </a:r>
          </a:p>
          <a:p>
            <a:r>
              <a:rPr lang="en-US" dirty="0"/>
              <a:t>Deployment</a:t>
            </a:r>
          </a:p>
        </p:txBody>
      </p:sp>
      <p:pic>
        <p:nvPicPr>
          <p:cNvPr id="4" name="Results - Discussion">
            <a:hlinkClick r:id="" action="ppaction://media"/>
            <a:extLst>
              <a:ext uri="{FF2B5EF4-FFF2-40B4-BE49-F238E27FC236}">
                <a16:creationId xmlns:a16="http://schemas.microsoft.com/office/drawing/2014/main" id="{8147DA6C-F5AB-30D6-F386-4D2891E7D6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00" y="4836775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3557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616"/>
    </mc:Choice>
    <mc:Fallback>
      <p:transition spd="slow" advTm="436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6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0F6A6-2FE4-A070-CF49-B9F069399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Results – Notable Findings and Interpretations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94F36D-0D37-4698-D619-C93DC3CE984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Models performed extremely well</a:t>
            </a:r>
          </a:p>
          <a:p>
            <a:r>
              <a:rPr lang="en-US" dirty="0"/>
              <a:t>93% Accuracy and 0.96 F1-Score on the Majority Class</a:t>
            </a:r>
          </a:p>
          <a:p>
            <a:r>
              <a:rPr lang="en-US" dirty="0"/>
              <a:t>Information campaign will likely increase WIC Participation</a:t>
            </a:r>
          </a:p>
        </p:txBody>
      </p:sp>
      <p:pic>
        <p:nvPicPr>
          <p:cNvPr id="4" name="Results - NotFnd and Int">
            <a:hlinkClick r:id="" action="ppaction://media"/>
            <a:extLst>
              <a:ext uri="{FF2B5EF4-FFF2-40B4-BE49-F238E27FC236}">
                <a16:creationId xmlns:a16="http://schemas.microsoft.com/office/drawing/2014/main" id="{7131D68E-4E39-5EE2-7163-9AAC5FCFEF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00" y="48387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3420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906"/>
    </mc:Choice>
    <mc:Fallback>
      <p:transition spd="slow" advTm="519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90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175FA-5D72-03CC-79DC-507E8385D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Conclusion and Next Steps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74C040-202E-A6BE-A5D2-7C8E6DFE15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Deploy the model to production</a:t>
            </a:r>
          </a:p>
          <a:p>
            <a:r>
              <a:rPr lang="en-US" dirty="0"/>
              <a:t>Determine the form of information campaign most appropriate</a:t>
            </a:r>
          </a:p>
          <a:p>
            <a:r>
              <a:rPr lang="en-US" dirty="0"/>
              <a:t>Analyze participation continuously to track participation increases</a:t>
            </a:r>
          </a:p>
          <a:p>
            <a:r>
              <a:rPr lang="en-US" dirty="0"/>
              <a:t>Expand to more states outside of South Dakota</a:t>
            </a:r>
          </a:p>
          <a:p>
            <a:r>
              <a:rPr lang="en-US" dirty="0"/>
              <a:t>Explore more aspects like food insecurity and underserved areas</a:t>
            </a:r>
          </a:p>
        </p:txBody>
      </p:sp>
      <p:pic>
        <p:nvPicPr>
          <p:cNvPr id="4" name="Conclusion and Next Step">
            <a:hlinkClick r:id="" action="ppaction://media"/>
            <a:extLst>
              <a:ext uri="{FF2B5EF4-FFF2-40B4-BE49-F238E27FC236}">
                <a16:creationId xmlns:a16="http://schemas.microsoft.com/office/drawing/2014/main" id="{3CCC6A23-2CB2-C799-ABB7-2B001EA0E68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00" y="48387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8851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6195"/>
    </mc:Choice>
    <mc:Fallback>
      <p:transition spd="slow" advTm="761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19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  <p:sp>
        <p:nvSpPr>
          <p:cNvPr id="112" name="Google Shape;112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 to all the professors which taught us everything we need to know to be successful in data related professions!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Emails: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5"/>
              </a:rPr>
              <a:t>leonardlittleton@sandiego.edu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6"/>
              </a:rPr>
              <a:t>azazueta@sandiego.edu</a:t>
            </a:r>
            <a:r>
              <a:rPr lang="en"/>
              <a:t>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26EC128-F83A-F513-7800-530B7F6B2B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0" y="4690918"/>
            <a:ext cx="452582" cy="45258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23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66" name="Google Shape;66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to Problem and Background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Exploratory Data Analysis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Data Preprocessing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Modeling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Results: Evaluation, Findings, and Interpretation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Conclusion and Next Steps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891B2DF-58BF-BB05-A109-5F4D90F6DD4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900" y="4778086"/>
            <a:ext cx="304800" cy="304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30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to Problem and Background</a:t>
            </a:r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Woman, Infant, and Children (WIC) was founded in 1974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Provides food assistance to low-income families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WIC issues with participant churn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Families in poverty are twice as likely to stay in the program than those above the poverty level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Why is this issue important for WIC?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WIC benefits from having more participants through grants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data comes directly from WIC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Participant data is from South Dakota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9C0F875-750D-0BC4-BB91-69506FEFE42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4838700"/>
            <a:ext cx="304800" cy="304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62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78" name="Google Shape;78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Predicting churn helps WIC as well as the families it serves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is our main objective?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Use machine learning models to predict those who are at risk of leaving the program so that WIC can use the model to lower churn rates.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is our goal from this objective?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Launching information campaign to those who are predicted to leave the program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47F528B-3813-2DAD-A494-C7A306AD26D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8241" y="4580305"/>
            <a:ext cx="486918" cy="48691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25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Exploratory Data Analysis</a:t>
            </a:r>
            <a:endParaRPr/>
          </a:p>
        </p:txBody>
      </p:sp>
      <p:sp>
        <p:nvSpPr>
          <p:cNvPr id="84" name="Google Shape;84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Data types found in the data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Binary, non-binary categorical, and continuous data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Non-binary categorical data was later changed to binary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Target feature: certification flag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Engineered from certification start and end date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Turns prediction into binary classification problem</a:t>
            </a:r>
            <a:endParaRPr dirty="0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F18F3F4-C620-8C99-E3DC-B76B3D5E87C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263" y="4698475"/>
            <a:ext cx="424873" cy="42487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60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Exploratory Data Analysis (cont.) </a:t>
            </a:r>
            <a:endParaRPr/>
          </a:p>
        </p:txBody>
      </p:sp>
      <p:sp>
        <p:nvSpPr>
          <p:cNvPr id="90" name="Google Shape;90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 Quality issues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Outliers in the continuous features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87875" y="1587225"/>
            <a:ext cx="4555200" cy="34164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8"/>
          <p:cNvSpPr txBox="1"/>
          <p:nvPr/>
        </p:nvSpPr>
        <p:spPr>
          <a:xfrm>
            <a:off x="4487875" y="1017725"/>
            <a:ext cx="39969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Figure 1</a:t>
            </a:r>
            <a:endParaRPr sz="1100"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Boxplots of Continuous Features in Data Set</a:t>
            </a:r>
            <a:endParaRPr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B30339D-2BB1-5D5E-F20E-453204C87E4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900" y="4838700"/>
            <a:ext cx="304800" cy="304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40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Preprocessing</a:t>
            </a:r>
            <a:endParaRPr dirty="0"/>
          </a:p>
        </p:txBody>
      </p:sp>
      <p:sp>
        <p:nvSpPr>
          <p:cNvPr id="98" name="Google Shape;98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Replacing missing values with mode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Converting multiclass predictors into binary features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Normalizing continuous features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3CEF59C-EAA2-670A-96BB-FA2158ABDDB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0791" y="4658014"/>
            <a:ext cx="461818" cy="46181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65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Preprocessing (cont.) </a:t>
            </a:r>
            <a:endParaRPr/>
          </a:p>
        </p:txBody>
      </p:sp>
      <p:sp>
        <p:nvSpPr>
          <p:cNvPr id="104" name="Google Shape;104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Creating new features from existing ones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Engineering target feature dynamically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Removing correlated features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Creating training, validation, and test sets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SMOTE and Random Undersampling used on 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training set to account for imbalance data</a:t>
            </a:r>
            <a:endParaRPr/>
          </a:p>
        </p:txBody>
      </p:sp>
      <p:pic>
        <p:nvPicPr>
          <p:cNvPr id="105" name="Google Shape;105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87100" y="1229438"/>
            <a:ext cx="3872750" cy="3262475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0"/>
          <p:cNvSpPr txBox="1"/>
          <p:nvPr/>
        </p:nvSpPr>
        <p:spPr>
          <a:xfrm>
            <a:off x="5301275" y="706250"/>
            <a:ext cx="19776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Figure 2</a:t>
            </a:r>
            <a:endParaRPr sz="1100"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Correlation Matrix</a:t>
            </a:r>
            <a:endParaRPr sz="1100" i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A639D93-7AB5-8F87-6DA3-444A35D755D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4825423"/>
            <a:ext cx="318077" cy="31807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54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336F0-5DEC-A982-DCBA-72ED98704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Modeling - Baseline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53C7A0-3EF6-6BF8-2ED5-7873535921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1" y="1152475"/>
            <a:ext cx="5229701" cy="3416400"/>
          </a:xfrm>
        </p:spPr>
        <p:txBody>
          <a:bodyPr/>
          <a:lstStyle/>
          <a:p>
            <a:r>
              <a:rPr lang="en-US" dirty="0"/>
              <a:t>Total of 5 models made</a:t>
            </a:r>
          </a:p>
          <a:p>
            <a:pPr lvl="1"/>
            <a:r>
              <a:rPr lang="en-US" dirty="0"/>
              <a:t>Naïve Bayes</a:t>
            </a:r>
          </a:p>
          <a:p>
            <a:pPr lvl="1"/>
            <a:r>
              <a:rPr lang="en-US" dirty="0"/>
              <a:t>Logistic Regression</a:t>
            </a:r>
          </a:p>
          <a:p>
            <a:pPr lvl="1"/>
            <a:r>
              <a:rPr lang="en-US" dirty="0"/>
              <a:t>Neural Net</a:t>
            </a:r>
          </a:p>
          <a:p>
            <a:pPr lvl="1"/>
            <a:r>
              <a:rPr lang="en-US" dirty="0"/>
              <a:t>XGBoost</a:t>
            </a:r>
          </a:p>
          <a:p>
            <a:pPr lvl="1"/>
            <a:r>
              <a:rPr lang="en-US" dirty="0"/>
              <a:t>Random Forest</a:t>
            </a:r>
          </a:p>
          <a:p>
            <a:r>
              <a:rPr lang="en-US" dirty="0"/>
              <a:t>Naïve Bayes was used for baseline performance as it was the worst performing model</a:t>
            </a:r>
          </a:p>
          <a:p>
            <a:pPr lvl="1"/>
            <a:r>
              <a:rPr lang="en-US" dirty="0"/>
              <a:t>Accuracy – 61%</a:t>
            </a:r>
          </a:p>
          <a:p>
            <a:pPr lvl="1"/>
            <a:r>
              <a:rPr lang="en-US" dirty="0"/>
              <a:t>F1-Score Majority Class – 0.73</a:t>
            </a:r>
          </a:p>
          <a:p>
            <a:pPr lvl="1"/>
            <a:r>
              <a:rPr lang="en-US" dirty="0"/>
              <a:t>F1-Score Minority Class – 0.30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A314D0-CBC7-56B7-C7DD-B5E988789A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1402" y="1017725"/>
            <a:ext cx="2705100" cy="1381125"/>
          </a:xfrm>
          <a:prstGeom prst="rect">
            <a:avLst/>
          </a:prstGeom>
        </p:spPr>
      </p:pic>
      <p:pic>
        <p:nvPicPr>
          <p:cNvPr id="4" name="Modeling - Baseline">
            <a:hlinkClick r:id="" action="ppaction://media"/>
            <a:extLst>
              <a:ext uri="{FF2B5EF4-FFF2-40B4-BE49-F238E27FC236}">
                <a16:creationId xmlns:a16="http://schemas.microsoft.com/office/drawing/2014/main" id="{F183CAE3-9739-013C-83E2-6786741F41D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343" y="4844143"/>
            <a:ext cx="299357" cy="299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4141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950"/>
    </mc:Choice>
    <mc:Fallback>
      <p:transition spd="slow" advTm="539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9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217</TotalTime>
  <Words>644</Words>
  <Application>Microsoft Office PowerPoint</Application>
  <PresentationFormat>On-screen Show (16:9)</PresentationFormat>
  <Paragraphs>123</Paragraphs>
  <Slides>18</Slides>
  <Notes>9</Notes>
  <HiddenSlides>0</HiddenSlides>
  <MMClips>18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Average</vt:lpstr>
      <vt:lpstr>Arial</vt:lpstr>
      <vt:lpstr>Oswald</vt:lpstr>
      <vt:lpstr>Times New Roman</vt:lpstr>
      <vt:lpstr>Slate</vt:lpstr>
      <vt:lpstr>Predicting Woman, Infant, and Children Program Participant Churn</vt:lpstr>
      <vt:lpstr>Table of Contents</vt:lpstr>
      <vt:lpstr>Introduction to Problem and Background</vt:lpstr>
      <vt:lpstr>Problem Statement</vt:lpstr>
      <vt:lpstr>Exploratory Data Analysis</vt:lpstr>
      <vt:lpstr>Exploratory Data Analysis (cont.) </vt:lpstr>
      <vt:lpstr>Data Preprocessing</vt:lpstr>
      <vt:lpstr>Data Preprocessing (cont.) </vt:lpstr>
      <vt:lpstr>Modeling - Baseline</vt:lpstr>
      <vt:lpstr>Modeling – Logistic Regression</vt:lpstr>
      <vt:lpstr>Modeling – Neural Net</vt:lpstr>
      <vt:lpstr>Modeling - XGBoost</vt:lpstr>
      <vt:lpstr>Modeling – Random Forest</vt:lpstr>
      <vt:lpstr>Results - Evaluation</vt:lpstr>
      <vt:lpstr>Results - Discussion</vt:lpstr>
      <vt:lpstr>Results – Notable Findings and Interpretations</vt:lpstr>
      <vt:lpstr>Conclusion and Next Steps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Woman, Infant, and Children Program Participant Churn</dc:title>
  <dc:creator>Andrew Zazueta</dc:creator>
  <cp:lastModifiedBy>Leonard Littleton</cp:lastModifiedBy>
  <cp:revision>3</cp:revision>
  <dcterms:modified xsi:type="dcterms:W3CDTF">2022-08-16T01:18:15Z</dcterms:modified>
</cp:coreProperties>
</file>